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9" r:id="rId3"/>
    <p:sldId id="260" r:id="rId4"/>
    <p:sldId id="289" r:id="rId5"/>
    <p:sldId id="272" r:id="rId6"/>
    <p:sldId id="281" r:id="rId7"/>
    <p:sldId id="261" r:id="rId8"/>
    <p:sldId id="276" r:id="rId9"/>
    <p:sldId id="290" r:id="rId10"/>
    <p:sldId id="271" r:id="rId11"/>
    <p:sldId id="287" r:id="rId12"/>
    <p:sldId id="291" r:id="rId13"/>
    <p:sldId id="270" r:id="rId14"/>
    <p:sldId id="283" r:id="rId15"/>
    <p:sldId id="274" r:id="rId16"/>
    <p:sldId id="284" r:id="rId17"/>
    <p:sldId id="292" r:id="rId18"/>
    <p:sldId id="269" r:id="rId19"/>
    <p:sldId id="285" r:id="rId20"/>
    <p:sldId id="293" r:id="rId21"/>
    <p:sldId id="294" r:id="rId22"/>
    <p:sldId id="277" r:id="rId23"/>
    <p:sldId id="288" r:id="rId24"/>
    <p:sldId id="279" r:id="rId25"/>
    <p:sldId id="264" r:id="rId26"/>
    <p:sldId id="275" r:id="rId27"/>
    <p:sldId id="266" r:id="rId28"/>
    <p:sldId id="267" r:id="rId29"/>
    <p:sldId id="26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600" autoAdjust="0"/>
    <p:restoredTop sz="94660"/>
  </p:normalViewPr>
  <p:slideViewPr>
    <p:cSldViewPr>
      <p:cViewPr varScale="1">
        <p:scale>
          <a:sx n="83" d="100"/>
          <a:sy n="83" d="100"/>
        </p:scale>
        <p:origin x="-1291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E535F6A-4180-4BE8-BF8A-7D0A599D20A1}" type="datetimeFigureOut">
              <a:rPr lang="en-US" smtClean="0"/>
              <a:pPr/>
              <a:t>7/10/2018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33BED30-1348-4D71-9F41-022C1D3EC04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Markov_proces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opencv.org/3.3.0/d6/d17/group__cudabgseg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57356" y="142852"/>
            <a:ext cx="6172200" cy="1894362"/>
          </a:xfrm>
        </p:spPr>
        <p:txBody>
          <a:bodyPr/>
          <a:lstStyle/>
          <a:p>
            <a:r>
              <a:rPr lang="en-GB" dirty="0" smtClean="0"/>
              <a:t>          </a:t>
            </a:r>
            <a:r>
              <a:rPr lang="en-GB" u="sng" dirty="0" smtClean="0"/>
              <a:t>Summer Intern project</a:t>
            </a:r>
            <a:endParaRPr lang="en-GB" u="sn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14546" y="2143116"/>
            <a:ext cx="6172200" cy="4429156"/>
          </a:xfrm>
        </p:spPr>
        <p:txBody>
          <a:bodyPr>
            <a:normAutofit fontScale="92500" lnSpcReduction="10000"/>
          </a:bodyPr>
          <a:lstStyle/>
          <a:p>
            <a:endParaRPr lang="en-GB" dirty="0" smtClean="0"/>
          </a:p>
          <a:p>
            <a:r>
              <a:rPr lang="en-GB" dirty="0" smtClean="0"/>
              <a:t>Topic-Control Pc using hand Gesture(using image processing)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                                                      BY-</a:t>
            </a:r>
            <a:r>
              <a:rPr lang="en-GB" dirty="0" err="1" smtClean="0"/>
              <a:t>Sourav</a:t>
            </a:r>
            <a:r>
              <a:rPr lang="en-GB" dirty="0" smtClean="0"/>
              <a:t> </a:t>
            </a:r>
            <a:r>
              <a:rPr lang="en-GB" dirty="0" err="1" smtClean="0"/>
              <a:t>Jaiswal</a:t>
            </a:r>
            <a:endParaRPr lang="en-GB" dirty="0" smtClean="0"/>
          </a:p>
          <a:p>
            <a:r>
              <a:rPr lang="en-GB" dirty="0" smtClean="0"/>
              <a:t>                                                       IIT(BHU),</a:t>
            </a:r>
            <a:r>
              <a:rPr lang="en-GB" dirty="0" err="1" smtClean="0"/>
              <a:t>varanasi</a:t>
            </a:r>
            <a:endParaRPr lang="en-GB" dirty="0" smtClean="0"/>
          </a:p>
          <a:p>
            <a:r>
              <a:rPr lang="en-GB" dirty="0" smtClean="0"/>
              <a:t>                                                       mentor-Bulla Rajesh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-142900"/>
            <a:ext cx="7286676" cy="1214422"/>
          </a:xfrm>
        </p:spPr>
        <p:txBody>
          <a:bodyPr>
            <a:normAutofit/>
          </a:bodyPr>
          <a:lstStyle/>
          <a:p>
            <a:r>
              <a:rPr lang="en-GB" sz="4000" u="sng" dirty="0" smtClean="0"/>
              <a:t>First Step- Skin Detection</a:t>
            </a:r>
            <a:endParaRPr lang="en-GB" sz="4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57158" y="1142985"/>
            <a:ext cx="671517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GB" b="1" u="sng" dirty="0" smtClean="0"/>
              <a:t>Anticipated Static Gesture Set</a:t>
            </a:r>
            <a:r>
              <a:rPr lang="en-GB" dirty="0" smtClean="0"/>
              <a:t>:-</a:t>
            </a:r>
          </a:p>
          <a:p>
            <a:pPr marL="342900" indent="-342900"/>
            <a:endParaRPr lang="en-GB" dirty="0" smtClean="0"/>
          </a:p>
          <a:p>
            <a:pPr marL="342900" indent="-342900"/>
            <a:r>
              <a:rPr lang="en-GB" dirty="0"/>
              <a:t> </a:t>
            </a:r>
            <a:r>
              <a:rPr lang="en-GB" dirty="0" smtClean="0"/>
              <a:t>     </a:t>
            </a:r>
            <a:r>
              <a:rPr lang="en-GB" sz="2000" dirty="0" smtClean="0"/>
              <a:t>1.Application interface will be provided after recognition of specified posture for action.</a:t>
            </a:r>
          </a:p>
          <a:p>
            <a:pPr marL="342900" indent="-342900"/>
            <a:r>
              <a:rPr lang="en-GB" sz="2000" dirty="0" smtClean="0"/>
              <a:t> </a:t>
            </a:r>
          </a:p>
          <a:p>
            <a:pPr marL="342900" indent="-342900"/>
            <a:r>
              <a:rPr lang="en-GB" sz="2000" dirty="0" smtClean="0"/>
              <a:t>      2.For the mouse cursor movement the centre of the hand gesture window was passed as a mouse cursor.</a:t>
            </a:r>
          </a:p>
          <a:p>
            <a:pPr marL="342900" indent="-342900"/>
            <a:endParaRPr lang="en-GB" sz="1600" dirty="0" smtClean="0"/>
          </a:p>
          <a:p>
            <a:pPr marL="342900" indent="-342900"/>
            <a:endParaRPr lang="en-GB" sz="1600" dirty="0" smtClean="0"/>
          </a:p>
          <a:p>
            <a:pPr marL="457200" indent="-457200">
              <a:buAutoNum type="alphaUcPeriod" startAt="2"/>
            </a:pPr>
            <a:r>
              <a:rPr lang="en-GB" sz="2000" b="1" u="sng" dirty="0" smtClean="0"/>
              <a:t>Hand Segmentation Using HSV Color Space And Sampled Storage Approach:-</a:t>
            </a:r>
          </a:p>
          <a:p>
            <a:pPr marL="457200" indent="-457200"/>
            <a:endParaRPr lang="en-GB" sz="2000" b="1" u="sng" dirty="0" smtClean="0"/>
          </a:p>
          <a:p>
            <a:pPr marL="342900" indent="-342900"/>
            <a:r>
              <a:rPr lang="en-GB" sz="2000" dirty="0" smtClean="0"/>
              <a:t>     1.The H, S and V separation was done using following equations. V=max{R,G,B} δ= V-min{R,G,B} S=δ/V</a:t>
            </a:r>
            <a:endParaRPr lang="en-GB" sz="2000" b="1" u="sng" dirty="0" smtClean="0"/>
          </a:p>
          <a:p>
            <a:pPr marL="342900" indent="-342900"/>
            <a:endParaRPr lang="en-GB" sz="1600" dirty="0" smtClean="0"/>
          </a:p>
          <a:p>
            <a:pPr marL="342900" indent="-342900"/>
            <a:r>
              <a:rPr lang="en-GB" dirty="0" smtClean="0"/>
              <a:t>   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357290" y="142852"/>
            <a:ext cx="45719" cy="71438"/>
          </a:xfrm>
        </p:spPr>
        <p:txBody>
          <a:bodyPr>
            <a:normAutofit fontScale="25000" lnSpcReduction="20000"/>
          </a:bodyPr>
          <a:lstStyle/>
          <a:p>
            <a:r>
              <a:rPr lang="en-GB" dirty="0" smtClean="0"/>
              <a:t>X 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10" name="Picture 2" descr="C:\Users\Sourav\Pictures\Screenshots\Screenshot (2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620" y="1071547"/>
            <a:ext cx="2364907" cy="1428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u="sng" dirty="0" smtClean="0"/>
              <a:t>Hue Saturation Value (HSV) Color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29642" cy="4873752"/>
          </a:xfrm>
        </p:spPr>
        <p:txBody>
          <a:bodyPr>
            <a:normAutofit/>
          </a:bodyPr>
          <a:lstStyle/>
          <a:p>
            <a:r>
              <a:rPr lang="en-GB" sz="2000" dirty="0" smtClean="0"/>
              <a:t>As H value varies from 0-1,color changes from red,green,yellow and rest back to red.</a:t>
            </a:r>
          </a:p>
          <a:p>
            <a:pPr>
              <a:buNone/>
            </a:pPr>
            <a:endParaRPr lang="en-GB" sz="2000" dirty="0" smtClean="0"/>
          </a:p>
          <a:p>
            <a:r>
              <a:rPr lang="en-GB" sz="2000" dirty="0" smtClean="0"/>
              <a:t>S value(saturation) varies from 0-1,from unsaturated (shades of grey) to fully saturated (no white component).</a:t>
            </a:r>
          </a:p>
          <a:p>
            <a:pPr>
              <a:buNone/>
            </a:pPr>
            <a:endParaRPr lang="en-GB" sz="2000" dirty="0" smtClean="0"/>
          </a:p>
          <a:p>
            <a:r>
              <a:rPr lang="en-GB" sz="2000" dirty="0" smtClean="0"/>
              <a:t>The corresponding V value varies the brightness.</a:t>
            </a:r>
          </a:p>
          <a:p>
            <a:endParaRPr lang="en-GB" sz="2000" dirty="0" smtClean="0"/>
          </a:p>
          <a:p>
            <a:r>
              <a:rPr lang="en-GB" sz="2000" b="1" dirty="0" smtClean="0"/>
              <a:t>Better than RGB model as getting a</a:t>
            </a:r>
          </a:p>
          <a:p>
            <a:pPr>
              <a:buNone/>
            </a:pPr>
            <a:r>
              <a:rPr lang="en-GB" sz="2000" b="1" dirty="0" smtClean="0"/>
              <a:t>    specific color is more easy here</a:t>
            </a:r>
            <a:r>
              <a:rPr lang="en-GB" sz="2000" dirty="0" smtClean="0"/>
              <a:t>.</a:t>
            </a:r>
          </a:p>
          <a:p>
            <a:pPr>
              <a:buNone/>
            </a:pPr>
            <a:endParaRPr lang="en-GB" sz="2000" dirty="0" smtClean="0"/>
          </a:p>
          <a:p>
            <a:endParaRPr lang="en-GB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4277762"/>
            <a:ext cx="2728239" cy="2403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857752" y="6215082"/>
            <a:ext cx="1571636" cy="428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dfd</a:t>
            </a:r>
            <a:r>
              <a:rPr lang="en-GB" dirty="0" smtClean="0">
                <a:solidFill>
                  <a:schemeClr val="tx1"/>
                </a:solidFill>
              </a:rPr>
              <a:t>Figure-3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-142900"/>
            <a:ext cx="7467600" cy="1143000"/>
          </a:xfrm>
        </p:spPr>
        <p:txBody>
          <a:bodyPr/>
          <a:lstStyle/>
          <a:p>
            <a:r>
              <a:rPr lang="en-GB" dirty="0" smtClean="0"/>
              <a:t>         SKIN DETECTION(our output)</a:t>
            </a:r>
            <a:endParaRPr lang="en-GB" dirty="0"/>
          </a:p>
        </p:txBody>
      </p:sp>
      <p:pic>
        <p:nvPicPr>
          <p:cNvPr id="2050" name="Picture 2" descr="C:\Users\Sourav\Pictures\Screenshots\Screenshot (4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6"/>
            <a:ext cx="8215370" cy="462114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14480" y="6000768"/>
            <a:ext cx="485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Img-2 showing hand with background and face removed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58204" cy="939784"/>
          </a:xfrm>
        </p:spPr>
        <p:txBody>
          <a:bodyPr>
            <a:normAutofit fontScale="90000"/>
          </a:bodyPr>
          <a:lstStyle/>
          <a:p>
            <a:r>
              <a:rPr lang="en-GB" sz="2200" b="1" u="sng" dirty="0" smtClean="0"/>
              <a:t> STEP2-HAND DETECTION AND RECOGNITION  MODELS</a:t>
            </a:r>
            <a:r>
              <a:rPr lang="en-GB" b="1" dirty="0" smtClean="0"/>
              <a:t/>
            </a:r>
            <a:br>
              <a:rPr lang="en-GB" b="1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4282" y="1285836"/>
            <a:ext cx="8429684" cy="5572164"/>
          </a:xfrm>
        </p:spPr>
        <p:txBody>
          <a:bodyPr>
            <a:normAutofit/>
          </a:bodyPr>
          <a:lstStyle/>
          <a:p>
            <a:r>
              <a:rPr lang="en-GB" sz="1800" dirty="0" smtClean="0"/>
              <a:t> </a:t>
            </a:r>
            <a:r>
              <a:rPr lang="en-GB" sz="1800" b="1" u="sng" dirty="0" smtClean="0"/>
              <a:t>Hidden Markov Model</a:t>
            </a:r>
            <a:r>
              <a:rPr lang="en-GB" sz="1800" b="1" dirty="0" smtClean="0"/>
              <a:t>:-</a:t>
            </a:r>
          </a:p>
          <a:p>
            <a:pPr>
              <a:buNone/>
            </a:pPr>
            <a:r>
              <a:rPr lang="en-GB" sz="1800" dirty="0" smtClean="0"/>
              <a:t>   1. </a:t>
            </a:r>
            <a:r>
              <a:rPr lang="en-GB" sz="1400" dirty="0" smtClean="0"/>
              <a:t> </a:t>
            </a:r>
            <a:r>
              <a:rPr lang="en-GB" sz="1800" dirty="0" smtClean="0"/>
              <a:t>Hidden Markov Models (HMM) model deals with the dynamic aspects of gestures.</a:t>
            </a:r>
          </a:p>
          <a:p>
            <a:pPr>
              <a:buNone/>
            </a:pPr>
            <a:r>
              <a:rPr lang="en-GB" sz="1800" dirty="0" smtClean="0"/>
              <a:t>    2. After filtering, skin colour pixels are gathered into blobs</a:t>
            </a:r>
            <a:r>
              <a:rPr lang="en-GB" sz="1400" dirty="0" smtClean="0"/>
              <a:t>. </a:t>
            </a:r>
          </a:p>
          <a:p>
            <a:pPr>
              <a:buNone/>
            </a:pPr>
            <a:endParaRPr lang="en-GB" sz="1400" dirty="0" smtClean="0"/>
          </a:p>
          <a:p>
            <a:r>
              <a:rPr lang="en-GB" sz="1800" dirty="0" smtClean="0"/>
              <a:t> </a:t>
            </a:r>
            <a:r>
              <a:rPr lang="en-GB" sz="1800" b="1" u="sng" dirty="0" smtClean="0"/>
              <a:t>Convex Hull(used in opencv):-</a:t>
            </a:r>
          </a:p>
          <a:p>
            <a:pPr>
              <a:buNone/>
            </a:pPr>
            <a:r>
              <a:rPr lang="en-GB" sz="1800" dirty="0" smtClean="0"/>
              <a:t>    1. convex curves are the curves which are always bulged out, or at-least flat.</a:t>
            </a:r>
          </a:p>
          <a:p>
            <a:pPr>
              <a:buNone/>
            </a:pPr>
            <a:r>
              <a:rPr lang="en-GB" sz="1800" dirty="0" smtClean="0"/>
              <a:t>    2.And if it is bulged inside, it is called convexity defects</a:t>
            </a:r>
          </a:p>
          <a:p>
            <a:pPr>
              <a:buNone/>
            </a:pPr>
            <a:endParaRPr lang="en-GB" sz="1800" u="sng" dirty="0" smtClean="0"/>
          </a:p>
          <a:p>
            <a:r>
              <a:rPr lang="en-GB" sz="1800" b="1" u="sng" dirty="0" smtClean="0"/>
              <a:t>Using Time Flight Camera:-</a:t>
            </a:r>
          </a:p>
          <a:p>
            <a:pPr>
              <a:buNone/>
            </a:pPr>
            <a:r>
              <a:rPr lang="en-GB" sz="1800" b="1" dirty="0" smtClean="0"/>
              <a:t>    </a:t>
            </a:r>
            <a:r>
              <a:rPr lang="en-GB" sz="1600" b="1" dirty="0" smtClean="0"/>
              <a:t> 1.</a:t>
            </a:r>
            <a:r>
              <a:rPr lang="en-GB" sz="2000" dirty="0" smtClean="0"/>
              <a:t>This approach uses x and y-projections of the image and optional depth features for gesture classification</a:t>
            </a:r>
            <a:r>
              <a:rPr lang="en-GB" sz="1800" dirty="0" smtClean="0"/>
              <a:t>.</a:t>
            </a:r>
            <a:endParaRPr lang="en-GB" sz="1800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ourav\Desktop\extreme_points_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4429132"/>
            <a:ext cx="3525465" cy="200024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28728" y="5357826"/>
            <a:ext cx="228601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Fig-4 Showing hand Detection in image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214291"/>
            <a:ext cx="75009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 </a:t>
            </a:r>
            <a:r>
              <a:rPr lang="en-GB" sz="2000" b="1" u="sng" dirty="0" smtClean="0"/>
              <a:t>Naïve </a:t>
            </a:r>
            <a:r>
              <a:rPr lang="en-GB" sz="2000" b="1" u="sng" dirty="0" err="1" smtClean="0"/>
              <a:t>Bayes</a:t>
            </a:r>
            <a:r>
              <a:rPr lang="en-GB" sz="2000" b="1" u="sng" dirty="0" smtClean="0"/>
              <a:t>’ Classifier:-</a:t>
            </a:r>
          </a:p>
          <a:p>
            <a:r>
              <a:rPr lang="en-GB" sz="2000" b="1" dirty="0" smtClean="0"/>
              <a:t> 1.</a:t>
            </a:r>
            <a:r>
              <a:rPr lang="en-GB" dirty="0" smtClean="0"/>
              <a:t>It is based on classifying the different gestures according to geometric based  invariants.</a:t>
            </a:r>
          </a:p>
          <a:p>
            <a:endParaRPr lang="en-GB" dirty="0" smtClean="0"/>
          </a:p>
          <a:p>
            <a:r>
              <a:rPr lang="en-GB" dirty="0" smtClean="0"/>
              <a:t> 2.Obtained from image data after segmentation</a:t>
            </a:r>
          </a:p>
          <a:p>
            <a:endParaRPr lang="en-GB" u="sng" dirty="0" smtClean="0"/>
          </a:p>
          <a:p>
            <a:endParaRPr lang="en-GB" u="sng" dirty="0" smtClean="0"/>
          </a:p>
          <a:p>
            <a:pPr>
              <a:buNone/>
            </a:pPr>
            <a:r>
              <a:rPr lang="en-GB" sz="2000" u="sng" dirty="0" smtClean="0"/>
              <a:t> </a:t>
            </a:r>
            <a:r>
              <a:rPr lang="en-GB" sz="2000" b="1" u="sng" dirty="0" smtClean="0"/>
              <a:t>Appearance Based Approach</a:t>
            </a:r>
            <a:r>
              <a:rPr lang="en-GB" sz="2000" u="sng" dirty="0" smtClean="0"/>
              <a:t>:-</a:t>
            </a:r>
            <a:r>
              <a:rPr lang="en-GB" sz="2000" dirty="0" smtClean="0"/>
              <a:t> </a:t>
            </a:r>
          </a:p>
          <a:p>
            <a:pPr>
              <a:buNone/>
            </a:pPr>
            <a:endParaRPr lang="en-GB" sz="2000" dirty="0" smtClean="0"/>
          </a:p>
          <a:p>
            <a:pPr>
              <a:buNone/>
            </a:pPr>
            <a:r>
              <a:rPr lang="en-GB" sz="2000" dirty="0" smtClean="0"/>
              <a:t>1.</a:t>
            </a:r>
            <a:r>
              <a:rPr lang="en-GB" dirty="0" smtClean="0"/>
              <a:t>This method use image features to model the visual appearance of the hand 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 2.Compare these parameters with the extracted image features from the video input.</a:t>
            </a:r>
            <a:endParaRPr lang="en-GB" u="sng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7158" y="285728"/>
            <a:ext cx="7929618" cy="38576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 smtClean="0"/>
              <a:t> </a:t>
            </a:r>
            <a:r>
              <a:rPr lang="en-GB" b="1" u="sng" dirty="0" smtClean="0"/>
              <a:t>Convex Hull(used in opencv)</a:t>
            </a:r>
          </a:p>
          <a:p>
            <a:pPr>
              <a:buNone/>
            </a:pPr>
            <a:endParaRPr lang="en-GB" b="1" u="sng" dirty="0" smtClean="0"/>
          </a:p>
          <a:p>
            <a:r>
              <a:rPr lang="en-GB" sz="1900" dirty="0" smtClean="0"/>
              <a:t> </a:t>
            </a:r>
            <a:r>
              <a:rPr lang="en-GB" sz="1900" b="1" dirty="0" smtClean="0"/>
              <a:t>cv2.convexHull()</a:t>
            </a:r>
            <a:r>
              <a:rPr lang="en-GB" sz="1900" dirty="0" smtClean="0"/>
              <a:t> function checks a curve for convexity defects and corrects it.</a:t>
            </a:r>
          </a:p>
          <a:p>
            <a:r>
              <a:rPr lang="en-GB" sz="1900" dirty="0" smtClean="0"/>
              <a:t>convex curves are the curves which are always bulged out, or at-least flat</a:t>
            </a:r>
          </a:p>
          <a:p>
            <a:r>
              <a:rPr lang="en-GB" sz="1900" dirty="0" smtClean="0"/>
              <a:t>if it is bulged inside, it is called convexity defects.</a:t>
            </a:r>
          </a:p>
          <a:p>
            <a:endParaRPr lang="en-GB" dirty="0"/>
          </a:p>
        </p:txBody>
      </p:sp>
      <p:pic>
        <p:nvPicPr>
          <p:cNvPr id="6" name="Picture 5" descr="4a3d2e8a-ba3a-44c5-af22-72e54cde841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3143248"/>
            <a:ext cx="4192672" cy="3357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0826" y="4214818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Eq-3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720" y="357166"/>
            <a:ext cx="82153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 </a:t>
            </a:r>
            <a:r>
              <a:rPr lang="en-GB" b="1" dirty="0" smtClean="0"/>
              <a:t>For example</a:t>
            </a:r>
            <a:r>
              <a:rPr lang="en-GB" dirty="0" smtClean="0"/>
              <a:t>, check the below image of hand[FIG-5]. Red line shows the convex hull of hand. </a:t>
            </a:r>
          </a:p>
          <a:p>
            <a:endParaRPr lang="en-GB" dirty="0" smtClean="0"/>
          </a:p>
          <a:p>
            <a:r>
              <a:rPr lang="en-GB" dirty="0" smtClean="0"/>
              <a:t>The double-sided arrow marks shows the convexity defects, which are the local maximum deviations of hull from contours.</a:t>
            </a:r>
          </a:p>
          <a:p>
            <a:endParaRPr lang="en-GB" dirty="0" smtClean="0"/>
          </a:p>
          <a:p>
            <a:pPr>
              <a:buNone/>
            </a:pPr>
            <a:r>
              <a:rPr lang="en-GB" dirty="0" smtClean="0"/>
              <a:t>   </a:t>
            </a:r>
            <a:r>
              <a:rPr lang="en-GB" b="1" dirty="0" smtClean="0"/>
              <a:t>PYTHON SYNTAX- </a:t>
            </a:r>
            <a:r>
              <a:rPr lang="en-GB" dirty="0" smtClean="0"/>
              <a:t>hull </a:t>
            </a:r>
            <a:r>
              <a:rPr lang="en-GB" b="1" dirty="0" smtClean="0"/>
              <a:t>=</a:t>
            </a:r>
            <a:r>
              <a:rPr lang="en-GB" dirty="0" smtClean="0"/>
              <a:t> cv2</a:t>
            </a:r>
            <a:r>
              <a:rPr lang="en-GB" b="1" dirty="0" smtClean="0"/>
              <a:t>.</a:t>
            </a:r>
            <a:r>
              <a:rPr lang="en-GB" dirty="0" smtClean="0"/>
              <a:t>convexHull(points[, hull[, clockwise[, return Points]]</a:t>
            </a:r>
          </a:p>
        </p:txBody>
      </p:sp>
      <p:pic>
        <p:nvPicPr>
          <p:cNvPr id="4" name="Picture 3" descr="Hand Scanning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3286124"/>
            <a:ext cx="4643470" cy="31793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57884" y="4500570"/>
            <a:ext cx="192882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FIG-5 </a:t>
            </a:r>
            <a:r>
              <a:rPr lang="en-GB" sz="1400" dirty="0" smtClean="0">
                <a:solidFill>
                  <a:schemeClr val="tx1"/>
                </a:solidFill>
              </a:rPr>
              <a:t>showing convex hulls</a:t>
            </a:r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-214338"/>
            <a:ext cx="7467600" cy="1143000"/>
          </a:xfrm>
        </p:spPr>
        <p:txBody>
          <a:bodyPr/>
          <a:lstStyle/>
          <a:p>
            <a:r>
              <a:rPr lang="en-GB" dirty="0" smtClean="0"/>
              <a:t>         CONVEX HULL(our output)</a:t>
            </a:r>
            <a:endParaRPr lang="en-GB" dirty="0"/>
          </a:p>
        </p:txBody>
      </p:sp>
      <p:pic>
        <p:nvPicPr>
          <p:cNvPr id="3074" name="Picture 2" descr="C:\Users\Sourav\Pictures\Screenshots\Screenshot (8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000108"/>
            <a:ext cx="6154738" cy="49434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500166" y="6215082"/>
            <a:ext cx="600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Img-3 showing convex hull with green color and defects in red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143932" cy="1071570"/>
          </a:xfrm>
        </p:spPr>
        <p:txBody>
          <a:bodyPr>
            <a:normAutofit fontScale="90000"/>
          </a:bodyPr>
          <a:lstStyle/>
          <a:p>
            <a:r>
              <a:rPr lang="en-GB" sz="1800" b="1" dirty="0" smtClean="0"/>
              <a:t>STEP-3 ALGORITHMIC TECHNIQUES FOR RECOGNIZING HANDPOSTURES AND GESTURES</a:t>
            </a:r>
            <a:r>
              <a:rPr lang="en-GB" b="1" dirty="0" smtClean="0"/>
              <a:t/>
            </a:r>
            <a:br>
              <a:rPr lang="en-GB" b="1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5720" y="1142984"/>
            <a:ext cx="8143932" cy="5072098"/>
          </a:xfrm>
        </p:spPr>
        <p:txBody>
          <a:bodyPr>
            <a:normAutofit fontScale="92500" lnSpcReduction="20000"/>
          </a:bodyPr>
          <a:lstStyle/>
          <a:p>
            <a:r>
              <a:rPr lang="en-GB" sz="2000" b="1" dirty="0" smtClean="0"/>
              <a:t>A. </a:t>
            </a:r>
            <a:r>
              <a:rPr lang="en-GB" sz="2000" b="1" u="sng" dirty="0" smtClean="0"/>
              <a:t>Template Matching </a:t>
            </a:r>
            <a:r>
              <a:rPr lang="en-GB" sz="2000" b="1" dirty="0" smtClean="0"/>
              <a:t>:-</a:t>
            </a:r>
          </a:p>
          <a:p>
            <a:pPr>
              <a:buNone/>
            </a:pPr>
            <a:r>
              <a:rPr lang="en-GB" sz="2000" dirty="0" smtClean="0"/>
              <a:t> </a:t>
            </a:r>
          </a:p>
          <a:p>
            <a:pPr>
              <a:buNone/>
            </a:pPr>
            <a:r>
              <a:rPr lang="en-GB" sz="2000" dirty="0" smtClean="0"/>
              <a:t>    1.The template matching is a method to check whether a given data record can be classified</a:t>
            </a:r>
          </a:p>
          <a:p>
            <a:pPr>
              <a:buNone/>
            </a:pPr>
            <a:endParaRPr lang="en-GB" sz="2000" dirty="0" smtClean="0"/>
          </a:p>
          <a:p>
            <a:pPr>
              <a:buNone/>
            </a:pPr>
            <a:r>
              <a:rPr lang="en-GB" sz="2000" dirty="0" smtClean="0"/>
              <a:t>    2. And as a member of a set of stored data records.</a:t>
            </a:r>
          </a:p>
          <a:p>
            <a:pPr>
              <a:buNone/>
            </a:pPr>
            <a:endParaRPr lang="en-GB" sz="2000" dirty="0" smtClean="0"/>
          </a:p>
          <a:p>
            <a:pPr>
              <a:buNone/>
            </a:pPr>
            <a:endParaRPr lang="en-GB" sz="2000" dirty="0" smtClean="0"/>
          </a:p>
          <a:p>
            <a:r>
              <a:rPr lang="en-GB" sz="2000" b="1" dirty="0" smtClean="0"/>
              <a:t>B. </a:t>
            </a:r>
            <a:r>
              <a:rPr lang="en-GB" sz="2000" b="1" u="sng" dirty="0" smtClean="0"/>
              <a:t>Feature Extraction Analysis</a:t>
            </a:r>
            <a:r>
              <a:rPr lang="en-GB" sz="2000" b="1" dirty="0" smtClean="0"/>
              <a:t>:-</a:t>
            </a:r>
            <a:r>
              <a:rPr lang="en-GB" sz="2000" dirty="0" smtClean="0"/>
              <a:t> </a:t>
            </a:r>
          </a:p>
          <a:p>
            <a:pPr>
              <a:buNone/>
            </a:pPr>
            <a:endParaRPr lang="en-GB" sz="2000" dirty="0" smtClean="0"/>
          </a:p>
          <a:p>
            <a:r>
              <a:rPr lang="en-GB" sz="2000" dirty="0" smtClean="0"/>
              <a:t>The low-level information from the raw data is analyzed .</a:t>
            </a:r>
          </a:p>
          <a:p>
            <a:endParaRPr lang="en-GB" sz="2000" dirty="0" smtClean="0"/>
          </a:p>
          <a:p>
            <a:r>
              <a:rPr lang="en-GB" sz="2000" dirty="0" smtClean="0"/>
              <a:t>Produce higher-level semantic information and are used to recognize postures and gestures .</a:t>
            </a:r>
          </a:p>
          <a:p>
            <a:endParaRPr lang="en-GB" sz="2000" dirty="0" smtClean="0"/>
          </a:p>
          <a:p>
            <a:r>
              <a:rPr lang="en-GB" sz="2000" dirty="0" smtClean="0"/>
              <a:t>.The system recognized these gestures with over 97% accuracy</a:t>
            </a:r>
            <a:endParaRPr lang="en-GB" sz="2000" b="1" dirty="0" smtClean="0"/>
          </a:p>
          <a:p>
            <a:endParaRPr lang="en-GB" sz="1200" dirty="0" smtClean="0"/>
          </a:p>
          <a:p>
            <a:endParaRPr lang="en-GB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ourav\Desktop\maxresdefau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4214818"/>
            <a:ext cx="4094827" cy="225389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85786" y="4643446"/>
            <a:ext cx="264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Fig-6 showing number of fingers detected through LFM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57158" y="214290"/>
            <a:ext cx="857256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smtClean="0"/>
              <a:t>C. </a:t>
            </a:r>
            <a:r>
              <a:rPr lang="en-GB" sz="1600" b="1" u="sng" dirty="0" smtClean="0"/>
              <a:t>Active Shapes Model:-</a:t>
            </a:r>
            <a:r>
              <a:rPr lang="en-GB" sz="1600" dirty="0" smtClean="0"/>
              <a:t> </a:t>
            </a:r>
          </a:p>
          <a:p>
            <a:endParaRPr lang="en-GB" sz="1600" dirty="0" smtClean="0"/>
          </a:p>
          <a:p>
            <a:r>
              <a:rPr lang="en-GB" dirty="0" smtClean="0"/>
              <a:t>A technique for locating a feature within a still image is called Active shape models or “smart snakes”. </a:t>
            </a:r>
          </a:p>
          <a:p>
            <a:endParaRPr lang="en-GB" b="1" u="sng" dirty="0" smtClean="0"/>
          </a:p>
          <a:p>
            <a:r>
              <a:rPr lang="en-GB" sz="1600" b="1" dirty="0" smtClean="0"/>
              <a:t>E. </a:t>
            </a:r>
            <a:r>
              <a:rPr lang="en-GB" sz="1600" b="1" u="sng" dirty="0" smtClean="0"/>
              <a:t>Linear Fingertip Models:-</a:t>
            </a:r>
            <a:r>
              <a:rPr lang="en-GB" sz="1600" dirty="0" smtClean="0"/>
              <a:t> </a:t>
            </a:r>
          </a:p>
          <a:p>
            <a:endParaRPr lang="en-GB" sz="1600" dirty="0" smtClean="0"/>
          </a:p>
          <a:p>
            <a:r>
              <a:rPr lang="en-GB" dirty="0" smtClean="0"/>
              <a:t>1.Model  assumes most finger movements are linear , comprise very little rotational movement. </a:t>
            </a:r>
          </a:p>
          <a:p>
            <a:endParaRPr lang="en-GB" dirty="0" smtClean="0"/>
          </a:p>
          <a:p>
            <a:r>
              <a:rPr lang="en-GB" dirty="0" smtClean="0"/>
              <a:t> 2. The model uses only the fingertips as input data .</a:t>
            </a:r>
          </a:p>
          <a:p>
            <a:endParaRPr lang="en-GB" dirty="0" smtClean="0"/>
          </a:p>
          <a:p>
            <a:r>
              <a:rPr lang="en-GB" dirty="0" smtClean="0"/>
              <a:t> 3.Permits a model that represents each fingertip trajectory through space         as a simple vector.</a:t>
            </a:r>
            <a:endParaRPr lang="en-GB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7467600" cy="1143000"/>
          </a:xfrm>
        </p:spPr>
        <p:txBody>
          <a:bodyPr/>
          <a:lstStyle/>
          <a:p>
            <a:r>
              <a:rPr lang="en-GB" dirty="0" smtClean="0"/>
              <a:t>                         </a:t>
            </a:r>
            <a:r>
              <a:rPr lang="en-GB" u="sng" dirty="0" smtClean="0"/>
              <a:t>Introduction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0034" y="1357298"/>
            <a:ext cx="8072494" cy="6000792"/>
          </a:xfrm>
        </p:spPr>
        <p:txBody>
          <a:bodyPr>
            <a:normAutofit fontScale="77500" lnSpcReduction="20000"/>
          </a:bodyPr>
          <a:lstStyle/>
          <a:p>
            <a:r>
              <a:rPr lang="en-GB" sz="3100" b="1" dirty="0" smtClean="0">
                <a:latin typeface="Sitka Banner" pitchFamily="2" charset="0"/>
              </a:rPr>
              <a:t>Ability to interact with machine efficiently through human computer interaction</a:t>
            </a:r>
          </a:p>
          <a:p>
            <a:endParaRPr lang="en-GB" sz="3100" dirty="0" smtClean="0">
              <a:latin typeface="Sitka Banner" pitchFamily="2" charset="0"/>
            </a:endParaRPr>
          </a:p>
          <a:p>
            <a:r>
              <a:rPr lang="en-GB" sz="3100" b="1" dirty="0" smtClean="0">
                <a:latin typeface="Sitka Banner" pitchFamily="2" charset="0"/>
              </a:rPr>
              <a:t>The video-based approaches claim to allow the signer to move freely without any instrumentation attached to the body.  </a:t>
            </a:r>
          </a:p>
          <a:p>
            <a:endParaRPr lang="en-GB" sz="3100" b="1" dirty="0" smtClean="0">
              <a:latin typeface="Sitka Banner" pitchFamily="2" charset="0"/>
            </a:endParaRPr>
          </a:p>
          <a:p>
            <a:r>
              <a:rPr lang="en-GB" sz="3100" b="1" dirty="0" smtClean="0">
                <a:latin typeface="Sitka Banner" pitchFamily="2" charset="0"/>
              </a:rPr>
              <a:t>Trajectory, hand shape and hand locations are tracked and detected by a camera.</a:t>
            </a:r>
          </a:p>
          <a:p>
            <a:pPr>
              <a:buNone/>
            </a:pPr>
            <a:endParaRPr lang="en-GB" sz="3100" dirty="0" smtClean="0">
              <a:latin typeface="Sitka Banner" pitchFamily="2" charset="0"/>
            </a:endParaRPr>
          </a:p>
          <a:p>
            <a:r>
              <a:rPr lang="en-GB" sz="3100" b="1" dirty="0" smtClean="0">
                <a:latin typeface="Sitka Banner" pitchFamily="2" charset="0"/>
              </a:rPr>
              <a:t>Using the concept of gesture recognition ,it is possible to point a finger at the computer screen so that the cursor will move accordingly </a:t>
            </a:r>
          </a:p>
          <a:p>
            <a:pPr>
              <a:buNone/>
            </a:pPr>
            <a:endParaRPr lang="en-GB" sz="2600" dirty="0" smtClean="0">
              <a:latin typeface="Corbel" pitchFamily="34" charset="0"/>
            </a:endParaRPr>
          </a:p>
          <a:p>
            <a:pPr>
              <a:buNone/>
            </a:pPr>
            <a:endParaRPr lang="en-GB" sz="2600" dirty="0" smtClean="0">
              <a:latin typeface="Corbel" pitchFamily="34" charset="0"/>
            </a:endParaRPr>
          </a:p>
          <a:p>
            <a:pPr>
              <a:buNone/>
            </a:pPr>
            <a:r>
              <a:rPr lang="en-GB" sz="2600" dirty="0" smtClean="0">
                <a:latin typeface="Corbel" pitchFamily="34" charset="0"/>
              </a:rPr>
              <a:t>        </a:t>
            </a:r>
            <a:endParaRPr lang="en-GB" sz="2600" b="1" dirty="0" smtClean="0">
              <a:latin typeface="Corbel" pitchFamily="34" charset="0"/>
            </a:endParaRPr>
          </a:p>
          <a:p>
            <a:pPr>
              <a:buNone/>
            </a:pPr>
            <a:r>
              <a:rPr lang="en-GB" sz="2600" b="1" dirty="0" smtClean="0">
                <a:latin typeface="Corbel" pitchFamily="34" charset="0"/>
              </a:rPr>
              <a:t>   </a:t>
            </a:r>
          </a:p>
          <a:p>
            <a:pPr>
              <a:buNone/>
            </a:pPr>
            <a:r>
              <a:rPr lang="en-GB" sz="1400" dirty="0" smtClean="0">
                <a:latin typeface="Corbel" pitchFamily="34" charset="0"/>
              </a:rPr>
              <a:t>   </a:t>
            </a:r>
          </a:p>
          <a:p>
            <a:pPr>
              <a:buNone/>
            </a:pPr>
            <a:endParaRPr lang="en-GB" sz="1400" dirty="0"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-428652"/>
            <a:ext cx="7467600" cy="1143000"/>
          </a:xfrm>
        </p:spPr>
        <p:txBody>
          <a:bodyPr/>
          <a:lstStyle/>
          <a:p>
            <a:r>
              <a:rPr lang="en-GB" dirty="0" smtClean="0"/>
              <a:t>       FINGERS DETECTED(our output)</a:t>
            </a:r>
            <a:endParaRPr lang="en-GB" dirty="0"/>
          </a:p>
        </p:txBody>
      </p:sp>
      <p:pic>
        <p:nvPicPr>
          <p:cNvPr id="3" name="Picture 2" descr="Screenshot (89).png"/>
          <p:cNvPicPr>
            <a:picLocks noChangeAspect="1"/>
          </p:cNvPicPr>
          <p:nvPr/>
        </p:nvPicPr>
        <p:blipFill>
          <a:blip r:embed="rId2"/>
          <a:srcRect l="46875" t="2777" b="5555"/>
          <a:stretch>
            <a:fillRect/>
          </a:stretch>
        </p:blipFill>
        <p:spPr>
          <a:xfrm>
            <a:off x="1357290" y="1000108"/>
            <a:ext cx="5572164" cy="4930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3042" y="6143644"/>
            <a:ext cx="53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Img-4 detecting number of fingers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7467600" cy="1143000"/>
          </a:xfrm>
        </p:spPr>
        <p:txBody>
          <a:bodyPr/>
          <a:lstStyle/>
          <a:p>
            <a:r>
              <a:rPr lang="en-GB" b="1" u="sng" dirty="0" smtClean="0"/>
              <a:t>Language and Libraries used</a:t>
            </a:r>
            <a:endParaRPr lang="en-GB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643050"/>
            <a:ext cx="8072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Language used-</a:t>
            </a:r>
            <a:r>
              <a:rPr lang="en-GB" b="1" dirty="0" smtClean="0"/>
              <a:t>PYTHON</a:t>
            </a:r>
          </a:p>
          <a:p>
            <a:endParaRPr lang="en-GB" dirty="0" smtClean="0"/>
          </a:p>
          <a:p>
            <a:r>
              <a:rPr lang="en-GB" dirty="0" smtClean="0"/>
              <a:t>Libraries  used- There are many libraries of python that has been used-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1.</a:t>
            </a:r>
            <a:r>
              <a:rPr lang="en-GB" b="1" dirty="0" smtClean="0"/>
              <a:t>CV2</a:t>
            </a:r>
            <a:r>
              <a:rPr lang="en-GB" dirty="0" smtClean="0"/>
              <a:t>-It is the most important python library used</a:t>
            </a:r>
          </a:p>
          <a:p>
            <a:endParaRPr lang="en-GB" dirty="0" smtClean="0"/>
          </a:p>
          <a:p>
            <a:r>
              <a:rPr lang="en-GB" dirty="0" smtClean="0"/>
              <a:t>2.</a:t>
            </a:r>
            <a:r>
              <a:rPr lang="en-GB" b="1" dirty="0" smtClean="0"/>
              <a:t>Numpy</a:t>
            </a:r>
            <a:r>
              <a:rPr lang="en-GB" dirty="0" smtClean="0"/>
              <a:t> and </a:t>
            </a:r>
            <a:r>
              <a:rPr lang="en-GB" b="1" dirty="0" smtClean="0"/>
              <a:t>matplotlib.</a:t>
            </a:r>
          </a:p>
          <a:p>
            <a:endParaRPr lang="en-GB" b="1" dirty="0" smtClean="0"/>
          </a:p>
          <a:p>
            <a:r>
              <a:rPr lang="en-GB" dirty="0" smtClean="0"/>
              <a:t>3.Libraries like </a:t>
            </a:r>
            <a:r>
              <a:rPr lang="en-GB" b="1" dirty="0" smtClean="0"/>
              <a:t>math</a:t>
            </a:r>
            <a:r>
              <a:rPr lang="en-GB" dirty="0" smtClean="0"/>
              <a:t> ,</a:t>
            </a:r>
            <a:r>
              <a:rPr lang="en-GB" b="1" dirty="0" smtClean="0"/>
              <a:t>time</a:t>
            </a:r>
            <a:r>
              <a:rPr lang="en-GB" dirty="0" smtClean="0"/>
              <a:t> were also used.</a:t>
            </a:r>
          </a:p>
          <a:p>
            <a:endParaRPr lang="en-GB" dirty="0" smtClean="0"/>
          </a:p>
          <a:p>
            <a:r>
              <a:rPr lang="en-GB" dirty="0" smtClean="0"/>
              <a:t>4.</a:t>
            </a:r>
            <a:r>
              <a:rPr lang="en-GB" b="1" dirty="0" smtClean="0"/>
              <a:t>Pyautogui</a:t>
            </a:r>
            <a:r>
              <a:rPr lang="en-GB" dirty="0" smtClean="0"/>
              <a:t> is used for controlling mouse through python.</a:t>
            </a:r>
          </a:p>
          <a:p>
            <a:endParaRPr lang="en-GB" dirty="0" smtClean="0"/>
          </a:p>
          <a:p>
            <a:r>
              <a:rPr lang="en-GB" dirty="0" smtClean="0"/>
              <a:t>5.</a:t>
            </a:r>
            <a:r>
              <a:rPr lang="en-GB" b="1" dirty="0" smtClean="0"/>
              <a:t>Subprocesses</a:t>
            </a:r>
            <a:r>
              <a:rPr lang="en-GB" dirty="0" smtClean="0"/>
              <a:t> and </a:t>
            </a:r>
            <a:r>
              <a:rPr lang="en-GB" b="1" dirty="0" err="1" smtClean="0"/>
              <a:t>os</a:t>
            </a:r>
            <a:r>
              <a:rPr lang="en-GB" b="1" dirty="0" smtClean="0"/>
              <a:t> </a:t>
            </a:r>
            <a:r>
              <a:rPr lang="en-GB" dirty="0" smtClean="0"/>
              <a:t>are 2 libraries used for importing system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-428652"/>
            <a:ext cx="7858180" cy="1143000"/>
          </a:xfrm>
        </p:spPr>
        <p:txBody>
          <a:bodyPr/>
          <a:lstStyle/>
          <a:p>
            <a:r>
              <a:rPr lang="en-GB" u="sng" dirty="0" smtClean="0"/>
              <a:t>HIDDEN MARKOV MODEL</a:t>
            </a:r>
            <a:r>
              <a:rPr lang="en-GB" sz="1400" u="sng" dirty="0" smtClean="0"/>
              <a:t>(for Gesture </a:t>
            </a:r>
            <a:r>
              <a:rPr lang="en-GB" sz="1400" u="sng" dirty="0" err="1" smtClean="0"/>
              <a:t>Regognition</a:t>
            </a:r>
            <a:r>
              <a:rPr lang="en-GB" sz="1400" u="sng" dirty="0" smtClean="0"/>
              <a:t>)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42844" y="1000108"/>
            <a:ext cx="8429684" cy="392909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GB" sz="1800" dirty="0" smtClean="0"/>
              <a:t>    System being modelled is assumed to be a </a:t>
            </a:r>
            <a:r>
              <a:rPr lang="en-GB" sz="1800" dirty="0" smtClean="0">
                <a:hlinkClick r:id="rId2" tooltip="Markov process"/>
              </a:rPr>
              <a:t>Markov process</a:t>
            </a:r>
            <a:r>
              <a:rPr lang="en-GB" sz="1800" dirty="0" smtClean="0"/>
              <a:t> with unobserved (i.e. </a:t>
            </a:r>
            <a:r>
              <a:rPr lang="en-GB" sz="1800" i="1" dirty="0" smtClean="0"/>
              <a:t>hidden</a:t>
            </a:r>
            <a:r>
              <a:rPr lang="en-GB" sz="1800" dirty="0" smtClean="0"/>
              <a:t>) states.</a:t>
            </a:r>
          </a:p>
          <a:p>
            <a:pPr>
              <a:buNone/>
            </a:pPr>
            <a:endParaRPr lang="en-GB" sz="1800" dirty="0" smtClean="0"/>
          </a:p>
          <a:p>
            <a:r>
              <a:rPr lang="en-GB" sz="1800" dirty="0" smtClean="0"/>
              <a:t>Hidden Markov model, the state is not directly visible, but the output dependent on the state, is visible.</a:t>
            </a:r>
          </a:p>
          <a:p>
            <a:pPr>
              <a:buNone/>
            </a:pPr>
            <a:r>
              <a:rPr lang="en-GB" sz="1800" dirty="0" smtClean="0"/>
              <a:t> </a:t>
            </a:r>
          </a:p>
          <a:p>
            <a:r>
              <a:rPr lang="en-GB" sz="1800" dirty="0" smtClean="0"/>
              <a:t>Each state has a probability distribution over the possible output tokens.</a:t>
            </a:r>
          </a:p>
          <a:p>
            <a:pPr>
              <a:buNone/>
            </a:pPr>
            <a:endParaRPr lang="en-GB" sz="1800" dirty="0" smtClean="0"/>
          </a:p>
          <a:p>
            <a:r>
              <a:rPr lang="en-GB" sz="1800" dirty="0" smtClean="0"/>
              <a:t> The sequence of tokens generated by an HMM gives some information about the sequence of states</a:t>
            </a:r>
          </a:p>
          <a:p>
            <a:pPr>
              <a:buNone/>
            </a:pPr>
            <a:endParaRPr lang="en-GB" sz="1800" dirty="0" smtClean="0"/>
          </a:p>
          <a:p>
            <a:r>
              <a:rPr lang="en-GB" sz="1800" dirty="0" smtClean="0"/>
              <a:t>This is also known as pattern theory</a:t>
            </a:r>
            <a:r>
              <a:rPr lang="en-GB" sz="1600" dirty="0" smtClean="0"/>
              <a:t>,</a:t>
            </a:r>
            <a:endParaRPr lang="en-GB" sz="1600" dirty="0"/>
          </a:p>
        </p:txBody>
      </p:sp>
      <p:pic>
        <p:nvPicPr>
          <p:cNvPr id="29698" name="Picture 2" descr="C:\Users\Sourav\Desktop\IIIt Allahbad summer\450px-HiddenMarkovModel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4214818"/>
            <a:ext cx="2946788" cy="235743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85918" y="5214950"/>
            <a:ext cx="3071834" cy="500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Figure 8. Probabilistic parameters of a hidden Markov model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25388"/>
            <a:ext cx="8358246" cy="1203348"/>
          </a:xfrm>
        </p:spPr>
        <p:txBody>
          <a:bodyPr/>
          <a:lstStyle/>
          <a:p>
            <a:r>
              <a:rPr lang="en-GB" b="1" dirty="0" smtClean="0"/>
              <a:t>Mathematical description(</a:t>
            </a:r>
            <a:r>
              <a:rPr lang="en-GB" sz="2000" b="1" dirty="0" smtClean="0"/>
              <a:t>hidden </a:t>
            </a:r>
            <a:r>
              <a:rPr lang="en-GB" sz="2000" b="1" dirty="0" err="1" smtClean="0"/>
              <a:t>markov</a:t>
            </a:r>
            <a:r>
              <a:rPr lang="en-GB" sz="2000" b="1" dirty="0" smtClean="0"/>
              <a:t> model)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Probability of an observed sequence</a:t>
            </a:r>
          </a:p>
          <a:p>
            <a:r>
              <a:rPr lang="en-GB" dirty="0" smtClean="0"/>
              <a:t>This requires summation over all state sequence.</a:t>
            </a:r>
          </a:p>
          <a:p>
            <a:r>
              <a:rPr lang="en-GB" dirty="0" smtClean="0"/>
              <a:t>Applying principal of dynamic programming ,we can  handle the forward algo.</a:t>
            </a:r>
          </a:p>
          <a:p>
            <a:endParaRPr lang="en-GB" dirty="0" smtClean="0"/>
          </a:p>
        </p:txBody>
      </p:sp>
      <p:pic>
        <p:nvPicPr>
          <p:cNvPr id="4098" name="Picture 2" descr="C:\Users\Sourav\Pictures\Screenshots\Screenshot (3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9" y="3429000"/>
            <a:ext cx="7858179" cy="20717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786314" y="407194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(4)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-142900"/>
            <a:ext cx="7572428" cy="1143008"/>
          </a:xfrm>
        </p:spPr>
        <p:txBody>
          <a:bodyPr/>
          <a:lstStyle/>
          <a:p>
            <a:r>
              <a:rPr lang="en-GB" u="sng" dirty="0" smtClean="0"/>
              <a:t>Using HMM in Gesture Recognition</a:t>
            </a:r>
            <a:endParaRPr lang="en-GB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1234750"/>
            <a:ext cx="86439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There are three basic features: location, </a:t>
            </a:r>
            <a:r>
              <a:rPr lang="en-GB" sz="1600" b="1" dirty="0" smtClean="0"/>
              <a:t>orientation</a:t>
            </a:r>
            <a:r>
              <a:rPr lang="en-GB" dirty="0" smtClean="0"/>
              <a:t> and velocity.</a:t>
            </a:r>
          </a:p>
          <a:p>
            <a:pPr marL="342900" indent="-342900">
              <a:buAutoNum type="arabicPeriod"/>
            </a:pPr>
            <a:endParaRPr lang="en-GB" dirty="0" smtClean="0"/>
          </a:p>
          <a:p>
            <a:pPr marL="342900" indent="-342900">
              <a:buAutoNum type="arabicPeriod"/>
            </a:pPr>
            <a:r>
              <a:rPr lang="en-GB" dirty="0" smtClean="0"/>
              <a:t>Orientation feature is the best in term of accuracy results. And, our system is focusing on continuous hand motion of gesture.</a:t>
            </a:r>
          </a:p>
          <a:p>
            <a:endParaRPr lang="en-GB" dirty="0" smtClean="0"/>
          </a:p>
          <a:p>
            <a:r>
              <a:rPr lang="en-GB" dirty="0" smtClean="0"/>
              <a:t>3.   Probability after the hmm to compute is quite correct.</a:t>
            </a:r>
          </a:p>
          <a:p>
            <a:r>
              <a:rPr lang="en-GB" dirty="0" smtClean="0"/>
              <a:t> </a:t>
            </a:r>
          </a:p>
          <a:p>
            <a:r>
              <a:rPr lang="en-GB" dirty="0" smtClean="0"/>
              <a:t>  That’s why we take the HMM to recognize our hand gesture in this system.</a:t>
            </a:r>
          </a:p>
          <a:p>
            <a:endParaRPr lang="en-GB" dirty="0" smtClean="0"/>
          </a:p>
          <a:p>
            <a:r>
              <a:rPr lang="en-GB" sz="1200" b="1" dirty="0" smtClean="0"/>
              <a:t>We use Baum-Welch algorithm for training the initialized parameters of HMM to provide the trained parameters.</a:t>
            </a:r>
          </a:p>
          <a:p>
            <a:endParaRPr lang="en-GB" sz="1400" dirty="0" smtClean="0"/>
          </a:p>
        </p:txBody>
      </p:sp>
      <p:pic>
        <p:nvPicPr>
          <p:cNvPr id="3074" name="Picture 2" descr="C:\Users\Sourav\Pictures\Screenshots\Screenshot (4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4786322"/>
            <a:ext cx="4864587" cy="15716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715008" y="5357826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(5)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286512" y="357166"/>
            <a:ext cx="2428892" cy="4900634"/>
          </a:xfrm>
        </p:spPr>
        <p:txBody>
          <a:bodyPr/>
          <a:lstStyle/>
          <a:p>
            <a:r>
              <a:rPr lang="en-GB" b="1" i="1" dirty="0" smtClean="0"/>
              <a:t>    </a:t>
            </a:r>
            <a:r>
              <a:rPr lang="en-GB" b="1" i="1" u="sng" dirty="0" smtClean="0"/>
              <a:t>PROCESS  INVOLVED</a:t>
            </a:r>
          </a:p>
          <a:p>
            <a:r>
              <a:rPr lang="en-GB" b="1" i="1" dirty="0" smtClean="0"/>
              <a:t>First the  frame is taken through live feed from webcam</a:t>
            </a:r>
          </a:p>
          <a:p>
            <a:r>
              <a:rPr lang="en-GB" b="1" i="1" dirty="0" smtClean="0"/>
              <a:t> Then we have to segment out  the colour of our skin ,for that background reduction is done.</a:t>
            </a:r>
          </a:p>
          <a:p>
            <a:r>
              <a:rPr lang="en-GB" b="1" i="1" dirty="0" smtClean="0"/>
              <a:t>After the hand is recognized fine tuning like erosion and dilation is done to segment out the fingers.</a:t>
            </a:r>
          </a:p>
          <a:p>
            <a:r>
              <a:rPr lang="en-GB" b="1" i="1" dirty="0" smtClean="0"/>
              <a:t>Once the fingers are detected ,serial communication between OS and  code is done.</a:t>
            </a:r>
          </a:p>
          <a:p>
            <a:r>
              <a:rPr lang="en-GB" b="1" i="1" dirty="0" smtClean="0"/>
              <a:t>Then the action is implemented.</a:t>
            </a:r>
          </a:p>
          <a:p>
            <a:r>
              <a:rPr lang="en-GB" b="1" i="1" dirty="0" smtClean="0"/>
              <a:t>Same is the case for  mouse cursor.</a:t>
            </a:r>
            <a:endParaRPr lang="en-GB" b="1" i="1" dirty="0"/>
          </a:p>
        </p:txBody>
      </p:sp>
      <p:sp>
        <p:nvSpPr>
          <p:cNvPr id="6" name="Oval 5"/>
          <p:cNvSpPr/>
          <p:nvPr/>
        </p:nvSpPr>
        <p:spPr>
          <a:xfrm>
            <a:off x="2428860" y="142852"/>
            <a:ext cx="1500198" cy="914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 smtClean="0"/>
              <a:t>Image acquisition</a:t>
            </a:r>
            <a:endParaRPr lang="en-GB" sz="1300" dirty="0"/>
          </a:p>
        </p:txBody>
      </p:sp>
      <p:sp>
        <p:nvSpPr>
          <p:cNvPr id="11" name="Oval 10"/>
          <p:cNvSpPr/>
          <p:nvPr/>
        </p:nvSpPr>
        <p:spPr>
          <a:xfrm>
            <a:off x="2357422" y="1643050"/>
            <a:ext cx="1643074" cy="92869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Skin detection</a:t>
            </a:r>
            <a:endParaRPr lang="en-GB" dirty="0"/>
          </a:p>
        </p:txBody>
      </p:sp>
      <p:cxnSp>
        <p:nvCxnSpPr>
          <p:cNvPr id="13" name="Straight Arrow Connector 12"/>
          <p:cNvCxnSpPr>
            <a:stCxn id="6" idx="4"/>
            <a:endCxn id="11" idx="0"/>
          </p:cNvCxnSpPr>
          <p:nvPr/>
        </p:nvCxnSpPr>
        <p:spPr>
          <a:xfrm rot="5400000">
            <a:off x="2886060" y="1350151"/>
            <a:ext cx="5857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357422" y="3214686"/>
            <a:ext cx="1643074" cy="10001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Gesture Detection</a:t>
            </a:r>
            <a:endParaRPr lang="en-GB" sz="1600" dirty="0"/>
          </a:p>
        </p:txBody>
      </p:sp>
      <p:cxnSp>
        <p:nvCxnSpPr>
          <p:cNvPr id="25" name="Straight Arrow Connector 24"/>
          <p:cNvCxnSpPr>
            <a:stCxn id="11" idx="4"/>
            <a:endCxn id="23" idx="0"/>
          </p:cNvCxnSpPr>
          <p:nvPr/>
        </p:nvCxnSpPr>
        <p:spPr>
          <a:xfrm rot="5400000">
            <a:off x="2857488" y="2893215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7"/>
          </p:cNvCxnSpPr>
          <p:nvPr/>
        </p:nvCxnSpPr>
        <p:spPr>
          <a:xfrm rot="5400000" flipH="1" flipV="1">
            <a:off x="3883620" y="1376427"/>
            <a:ext cx="278880" cy="526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286248" y="1285860"/>
            <a:ext cx="1214446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segmentation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11" idx="6"/>
          </p:cNvCxnSpPr>
          <p:nvPr/>
        </p:nvCxnSpPr>
        <p:spPr>
          <a:xfrm flipV="1">
            <a:off x="4000496" y="2071678"/>
            <a:ext cx="357190" cy="35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357686" y="2000240"/>
            <a:ext cx="1214446" cy="3571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chemeClr val="tx1"/>
                </a:solidFill>
              </a:rPr>
              <a:t>Erosion, dilation</a:t>
            </a: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857620" y="2357430"/>
            <a:ext cx="500066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357686" y="2714620"/>
            <a:ext cx="1143008" cy="2857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masking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23" idx="2"/>
          </p:cNvCxnSpPr>
          <p:nvPr/>
        </p:nvCxnSpPr>
        <p:spPr>
          <a:xfrm rot="10800000">
            <a:off x="1928794" y="3714752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14348" y="3571876"/>
            <a:ext cx="1214446" cy="3571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Convex hull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43" name="Shape 42"/>
          <p:cNvCxnSpPr>
            <a:stCxn id="23" idx="3"/>
          </p:cNvCxnSpPr>
          <p:nvPr/>
        </p:nvCxnSpPr>
        <p:spPr>
          <a:xfrm rot="5400000">
            <a:off x="2118749" y="3806960"/>
            <a:ext cx="217904" cy="74068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14348" y="4071942"/>
            <a:ext cx="1285884" cy="4286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Contour detection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4"/>
          </p:cNvCxnSpPr>
          <p:nvPr/>
        </p:nvCxnSpPr>
        <p:spPr>
          <a:xfrm rot="16200000" flipH="1">
            <a:off x="2982504" y="4411272"/>
            <a:ext cx="428628" cy="35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500298" y="4643446"/>
            <a:ext cx="1428760" cy="85725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Link with OS</a:t>
            </a:r>
            <a:endParaRPr lang="en-GB" sz="1600" dirty="0"/>
          </a:p>
        </p:txBody>
      </p:sp>
      <p:cxnSp>
        <p:nvCxnSpPr>
          <p:cNvPr id="49" name="Straight Arrow Connector 48"/>
          <p:cNvCxnSpPr>
            <a:stCxn id="47" idx="4"/>
          </p:cNvCxnSpPr>
          <p:nvPr/>
        </p:nvCxnSpPr>
        <p:spPr>
          <a:xfrm rot="5400000">
            <a:off x="3071802" y="564357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2500298" y="5786454"/>
            <a:ext cx="1428760" cy="7858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Execute command</a:t>
            </a:r>
            <a:endParaRPr lang="en-GB" sz="1400" dirty="0"/>
          </a:p>
        </p:txBody>
      </p:sp>
      <p:cxnSp>
        <p:nvCxnSpPr>
          <p:cNvPr id="55" name="Straight Arrow Connector 54"/>
          <p:cNvCxnSpPr>
            <a:stCxn id="50" idx="2"/>
          </p:cNvCxnSpPr>
          <p:nvPr/>
        </p:nvCxnSpPr>
        <p:spPr>
          <a:xfrm rot="10800000" flipV="1">
            <a:off x="285720" y="6179362"/>
            <a:ext cx="2214578" cy="35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 flipH="1" flipV="1">
            <a:off x="-2500362" y="3429000"/>
            <a:ext cx="55721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6" idx="2"/>
          </p:cNvCxnSpPr>
          <p:nvPr/>
        </p:nvCxnSpPr>
        <p:spPr>
          <a:xfrm flipV="1">
            <a:off x="285720" y="600052"/>
            <a:ext cx="2143140" cy="42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Building Image Processing Embedded Systems using Python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714488"/>
            <a:ext cx="7972452" cy="4929222"/>
          </a:xfrm>
        </p:spPr>
        <p:txBody>
          <a:bodyPr>
            <a:normAutofit/>
          </a:bodyPr>
          <a:lstStyle/>
          <a:p>
            <a:r>
              <a:rPr lang="en-GB" dirty="0" smtClean="0"/>
              <a:t>Import OS in python.</a:t>
            </a:r>
          </a:p>
          <a:p>
            <a:pPr>
              <a:buNone/>
            </a:pPr>
            <a:endParaRPr lang="en-GB" dirty="0" smtClean="0"/>
          </a:p>
          <a:p>
            <a:r>
              <a:rPr lang="en-GB" dirty="0" smtClean="0"/>
              <a:t>Import </a:t>
            </a:r>
            <a:r>
              <a:rPr lang="en-GB" b="1" dirty="0" smtClean="0"/>
              <a:t>Subprocess</a:t>
            </a:r>
            <a:r>
              <a:rPr lang="en-GB" dirty="0" smtClean="0"/>
              <a:t> and </a:t>
            </a:r>
            <a:r>
              <a:rPr lang="en-GB" b="1" dirty="0" smtClean="0"/>
              <a:t>pyautogui</a:t>
            </a:r>
            <a:r>
              <a:rPr lang="en-GB" dirty="0" smtClean="0"/>
              <a:t> in python</a:t>
            </a:r>
          </a:p>
          <a:p>
            <a:pPr>
              <a:buNone/>
            </a:pPr>
            <a:endParaRPr lang="en-GB" dirty="0" smtClean="0"/>
          </a:p>
          <a:p>
            <a:r>
              <a:rPr lang="en-GB" dirty="0" smtClean="0"/>
              <a:t>When the desired gesture comes call </a:t>
            </a:r>
            <a:r>
              <a:rPr lang="en-GB" b="1" dirty="0" smtClean="0"/>
              <a:t>subprocess.call().</a:t>
            </a:r>
          </a:p>
          <a:p>
            <a:pPr>
              <a:buNone/>
            </a:pPr>
            <a:endParaRPr lang="en-GB" b="1" dirty="0" smtClean="0"/>
          </a:p>
          <a:p>
            <a:r>
              <a:rPr lang="en-GB" dirty="0" smtClean="0"/>
              <a:t>It is to give command through python</a:t>
            </a:r>
          </a:p>
          <a:p>
            <a:pPr>
              <a:buNone/>
            </a:pPr>
            <a:endParaRPr lang="en-GB" dirty="0" smtClean="0"/>
          </a:p>
          <a:p>
            <a:r>
              <a:rPr lang="en-GB" b="1" dirty="0" smtClean="0"/>
              <a:t>Pyautogui.moveRel() </a:t>
            </a:r>
            <a:r>
              <a:rPr lang="en-GB" dirty="0" smtClean="0"/>
              <a:t> to move mouse cursor </a:t>
            </a:r>
            <a:endParaRPr lang="en-GB" b="1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7467600" cy="1143000"/>
          </a:xfrm>
        </p:spPr>
        <p:txBody>
          <a:bodyPr/>
          <a:lstStyle/>
          <a:p>
            <a:r>
              <a:rPr lang="en-GB" dirty="0" smtClean="0"/>
              <a:t>                   Cyclic Process</a:t>
            </a:r>
            <a:endParaRPr lang="en-GB" dirty="0"/>
          </a:p>
        </p:txBody>
      </p:sp>
      <p:pic>
        <p:nvPicPr>
          <p:cNvPr id="4" name="Content Placeholder 3" descr="gesture-recognition-adi-5-638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1538" y="1480433"/>
            <a:ext cx="6357982" cy="47734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                </a:t>
            </a:r>
            <a:r>
              <a:rPr lang="en-GB" u="sng" dirty="0" smtClean="0"/>
              <a:t>APPLICATION</a:t>
            </a:r>
            <a:br>
              <a:rPr lang="en-GB" u="sng" dirty="0" smtClean="0"/>
            </a:b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5720" y="1357298"/>
            <a:ext cx="7858180" cy="4857784"/>
          </a:xfrm>
        </p:spPr>
        <p:txBody>
          <a:bodyPr>
            <a:normAutofit fontScale="92500"/>
          </a:bodyPr>
          <a:lstStyle/>
          <a:p>
            <a:r>
              <a:rPr lang="en-GB" sz="2200" dirty="0" smtClean="0"/>
              <a:t>Controlling Robots without any physical contact between human and computer.</a:t>
            </a:r>
          </a:p>
          <a:p>
            <a:pPr>
              <a:buNone/>
            </a:pPr>
            <a:endParaRPr lang="en-GB" sz="2200" dirty="0" smtClean="0"/>
          </a:p>
          <a:p>
            <a:r>
              <a:rPr lang="en-GB" sz="2200" dirty="0" smtClean="0"/>
              <a:t>Give  presentation without touching mouse pad.</a:t>
            </a:r>
          </a:p>
          <a:p>
            <a:endParaRPr lang="en-GB" sz="2200" dirty="0" smtClean="0"/>
          </a:p>
          <a:p>
            <a:r>
              <a:rPr lang="en-GB" sz="2200" dirty="0" smtClean="0"/>
              <a:t>Control home Appliances like (TV) through hand gestures.</a:t>
            </a:r>
          </a:p>
          <a:p>
            <a:endParaRPr lang="en-GB" sz="2200" dirty="0" smtClean="0"/>
          </a:p>
          <a:p>
            <a:r>
              <a:rPr lang="en-GB" sz="2200" dirty="0" smtClean="0"/>
              <a:t> Suitable for physically impaired people to operate the devices within  the room.</a:t>
            </a:r>
          </a:p>
          <a:p>
            <a:pPr>
              <a:buNone/>
            </a:pPr>
            <a:endParaRPr lang="en-GB" sz="2200" dirty="0" smtClean="0"/>
          </a:p>
          <a:p>
            <a:r>
              <a:rPr lang="en-GB" sz="2200" dirty="0" smtClean="0"/>
              <a:t>For controlling the traffic signals as per the wish of traffic controller to reduce the problem of traffic jam at peak hours.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u="sng" dirty="0" smtClean="0"/>
              <a:t>REFERENCES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</a:t>
            </a:r>
            <a:r>
              <a:rPr lang="en-GB" sz="1800" dirty="0" smtClean="0"/>
              <a:t>.Hand Gesture Recognition based on  Digital Image Processing using MATLAB by </a:t>
            </a:r>
            <a:r>
              <a:rPr lang="en-GB" sz="1800" dirty="0" err="1" smtClean="0"/>
              <a:t>Tahir</a:t>
            </a:r>
            <a:r>
              <a:rPr lang="en-GB" sz="1800" dirty="0" smtClean="0"/>
              <a:t> Khan, </a:t>
            </a:r>
            <a:r>
              <a:rPr lang="en-GB" sz="1800" dirty="0" err="1" smtClean="0"/>
              <a:t>IJSERVolume</a:t>
            </a:r>
            <a:r>
              <a:rPr lang="en-GB" sz="1800" dirty="0" smtClean="0"/>
              <a:t> 6, Issue 9, September 2015</a:t>
            </a:r>
          </a:p>
          <a:p>
            <a:r>
              <a:rPr lang="en-GB" dirty="0" smtClean="0"/>
              <a:t>2.</a:t>
            </a:r>
            <a:r>
              <a:rPr lang="en-GB" sz="1800" dirty="0" smtClean="0"/>
              <a:t>HMM based hand gesture recognition: a review on          techniques and approaches by MONI , DIU Journal of Science and Technology Volume 5,Issue 2,July 2010</a:t>
            </a:r>
          </a:p>
          <a:p>
            <a:r>
              <a:rPr lang="en-GB" dirty="0" smtClean="0"/>
              <a:t>3.</a:t>
            </a:r>
            <a:r>
              <a:rPr lang="en-GB" sz="1800" dirty="0" smtClean="0"/>
              <a:t>Hand Gesture Recognition </a:t>
            </a:r>
            <a:r>
              <a:rPr lang="en-GB" sz="1800" dirty="0" err="1" smtClean="0"/>
              <a:t>System,by</a:t>
            </a:r>
            <a:r>
              <a:rPr lang="en-GB" sz="1800" dirty="0" smtClean="0"/>
              <a:t> </a:t>
            </a:r>
            <a:r>
              <a:rPr lang="en-GB" sz="1800" dirty="0" err="1" smtClean="0"/>
              <a:t>Gaurav</a:t>
            </a:r>
            <a:r>
              <a:rPr lang="en-GB" sz="1800" dirty="0" smtClean="0"/>
              <a:t> </a:t>
            </a:r>
            <a:r>
              <a:rPr lang="en-GB" sz="1800" dirty="0" err="1" smtClean="0"/>
              <a:t>Talukdar</a:t>
            </a:r>
            <a:r>
              <a:rPr lang="en-GB" sz="1800" dirty="0" smtClean="0"/>
              <a:t> International Journal of Scientific and Research Publications, Volume 4, Issue 2, February 2014</a:t>
            </a:r>
          </a:p>
          <a:p>
            <a:r>
              <a:rPr lang="en-GB" dirty="0" smtClean="0"/>
              <a:t>4.</a:t>
            </a:r>
            <a:r>
              <a:rPr lang="en-GB" sz="1800" dirty="0" smtClean="0"/>
              <a:t>A Research Study of Hand Gesture Recognition Technologies and Applications for Human Vehicle Interaction by Carl A. Pickering*, Keith J. Burnham†, Michael J. Richardson*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             </a:t>
            </a:r>
            <a:r>
              <a:rPr lang="en-GB" u="sng" dirty="0" smtClean="0"/>
              <a:t>  Problem Statement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GB" sz="1800" dirty="0" smtClean="0"/>
              <a:t>   </a:t>
            </a:r>
            <a:r>
              <a:rPr lang="en-GB" sz="1800" b="1" dirty="0" smtClean="0"/>
              <a:t>The problem statement is to control the device through hand gestures in real time</a:t>
            </a:r>
            <a:r>
              <a:rPr lang="en-GB" sz="1800" dirty="0" smtClean="0"/>
              <a:t>.</a:t>
            </a:r>
          </a:p>
          <a:p>
            <a:pPr>
              <a:buNone/>
            </a:pPr>
            <a:r>
              <a:rPr lang="en-GB" sz="1800" dirty="0" smtClean="0"/>
              <a:t>  1. To detect number of fingers present in front of the webcam.</a:t>
            </a:r>
          </a:p>
          <a:p>
            <a:pPr>
              <a:buNone/>
            </a:pPr>
            <a:endParaRPr lang="en-GB" sz="1800" dirty="0" smtClean="0"/>
          </a:p>
          <a:p>
            <a:pPr>
              <a:buNone/>
            </a:pPr>
            <a:r>
              <a:rPr lang="en-GB" sz="1800" dirty="0" smtClean="0"/>
              <a:t>  2. To assign task with every gesture like (</a:t>
            </a:r>
            <a:r>
              <a:rPr lang="en-GB" sz="1600" b="1" dirty="0" smtClean="0"/>
              <a:t>opening </a:t>
            </a:r>
            <a:r>
              <a:rPr lang="en-GB" sz="1600" b="1" dirty="0" err="1" smtClean="0"/>
              <a:t>mozilla</a:t>
            </a:r>
            <a:r>
              <a:rPr lang="en-GB" sz="1600" b="1" dirty="0" smtClean="0"/>
              <a:t> </a:t>
            </a:r>
            <a:r>
              <a:rPr lang="en-GB" sz="1600" b="1" dirty="0" err="1" smtClean="0"/>
              <a:t>firefox</a:t>
            </a:r>
            <a:r>
              <a:rPr lang="en-GB" sz="1600" b="1" dirty="0" smtClean="0"/>
              <a:t> when 5 fingers detected</a:t>
            </a:r>
            <a:r>
              <a:rPr lang="en-GB" sz="1800" dirty="0" smtClean="0"/>
              <a:t>) .</a:t>
            </a:r>
          </a:p>
          <a:p>
            <a:pPr>
              <a:buNone/>
            </a:pPr>
            <a:endParaRPr lang="en-GB" sz="1800" dirty="0" smtClean="0"/>
          </a:p>
          <a:p>
            <a:pPr>
              <a:buNone/>
            </a:pPr>
            <a:r>
              <a:rPr lang="en-GB" sz="1800" dirty="0" smtClean="0"/>
              <a:t>  3. To </a:t>
            </a:r>
            <a:r>
              <a:rPr lang="en-GB" sz="1600" b="1" dirty="0" smtClean="0"/>
              <a:t>control mouse cursor </a:t>
            </a:r>
            <a:r>
              <a:rPr lang="en-GB" sz="1800" dirty="0" smtClean="0"/>
              <a:t>through hand Gesture using image processing.</a:t>
            </a:r>
          </a:p>
          <a:p>
            <a:pPr>
              <a:buNone/>
            </a:pPr>
            <a:endParaRPr lang="en-GB" sz="1800" dirty="0" smtClean="0"/>
          </a:p>
          <a:p>
            <a:pPr>
              <a:buNone/>
            </a:pPr>
            <a:r>
              <a:rPr lang="en-GB" sz="1800" dirty="0" smtClean="0"/>
              <a:t>  4.To  perform tasks like Scroll up ,scroll down ,left click and right click through hand gestures.</a:t>
            </a:r>
          </a:p>
          <a:p>
            <a:pPr>
              <a:buNone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467600" cy="1143000"/>
          </a:xfrm>
        </p:spPr>
        <p:txBody>
          <a:bodyPr/>
          <a:lstStyle/>
          <a:p>
            <a:r>
              <a:rPr lang="en-GB" dirty="0" smtClean="0"/>
              <a:t>                   </a:t>
            </a:r>
            <a:r>
              <a:rPr lang="en-GB" u="sng" dirty="0" smtClean="0"/>
              <a:t>CHALLENGES</a:t>
            </a:r>
            <a:endParaRPr lang="en-GB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14282" y="1643050"/>
            <a:ext cx="83582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 smtClean="0"/>
              <a:t>Can we recognize gestures in real time!</a:t>
            </a:r>
          </a:p>
          <a:p>
            <a:pPr marL="342900" indent="-342900">
              <a:buAutoNum type="arabicPeriod"/>
            </a:pPr>
            <a:endParaRPr lang="en-GB" sz="2000" dirty="0" smtClean="0"/>
          </a:p>
          <a:p>
            <a:pPr marL="342900" indent="-342900">
              <a:buAutoNum type="arabicPeriod"/>
            </a:pPr>
            <a:r>
              <a:rPr lang="en-GB" sz="2000" dirty="0" smtClean="0"/>
              <a:t>Can we maintain robustness with changing environment!.</a:t>
            </a:r>
          </a:p>
          <a:p>
            <a:pPr marL="342900" indent="-342900"/>
            <a:endParaRPr lang="en-GB" sz="2000" dirty="0" smtClean="0"/>
          </a:p>
          <a:p>
            <a:pPr marL="342900" indent="-342900"/>
            <a:r>
              <a:rPr lang="en-GB" sz="2000" dirty="0" smtClean="0"/>
              <a:t>3.  Can we detect gestures at any orientation!</a:t>
            </a:r>
          </a:p>
          <a:p>
            <a:pPr marL="342900" indent="-342900"/>
            <a:endParaRPr lang="en-GB" sz="2000" dirty="0" smtClean="0"/>
          </a:p>
          <a:p>
            <a:pPr marL="342900" indent="-342900"/>
            <a:r>
              <a:rPr lang="en-GB" sz="2000" dirty="0" smtClean="0"/>
              <a:t>4.  Can it work with all individuals!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5857916" cy="928694"/>
          </a:xfrm>
        </p:spPr>
        <p:txBody>
          <a:bodyPr>
            <a:normAutofit fontScale="90000"/>
          </a:bodyPr>
          <a:lstStyle/>
          <a:p>
            <a:r>
              <a:rPr lang="en-GB" sz="2000" u="sng" dirty="0" smtClean="0"/>
              <a:t>From Research papers and Work till now..</a:t>
            </a:r>
            <a:br>
              <a:rPr lang="en-GB" sz="2000" u="sng" dirty="0" smtClean="0"/>
            </a:br>
            <a:r>
              <a:rPr lang="en-GB" sz="2000" u="sng" dirty="0" smtClean="0"/>
              <a:t/>
            </a:r>
            <a:br>
              <a:rPr lang="en-GB" sz="2000" u="sng" dirty="0" smtClean="0"/>
            </a:br>
            <a:endParaRPr lang="en-GB" sz="2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857232"/>
            <a:ext cx="7829576" cy="642942"/>
          </a:xfrm>
        </p:spPr>
        <p:txBody>
          <a:bodyPr>
            <a:normAutofit fontScale="25000" lnSpcReduction="20000"/>
          </a:bodyPr>
          <a:lstStyle/>
          <a:p>
            <a:r>
              <a:rPr lang="en-GB" sz="8000" b="1" dirty="0" smtClean="0"/>
              <a:t>In YCbCr </a:t>
            </a:r>
            <a:r>
              <a:rPr lang="en-GB" sz="8000" b="1" dirty="0" err="1" smtClean="0"/>
              <a:t>colorspace</a:t>
            </a:r>
            <a:endParaRPr lang="en-GB" sz="8000" dirty="0" smtClean="0"/>
          </a:p>
          <a:p>
            <a:endParaRPr lang="en-GB" sz="8000" dirty="0" smtClean="0"/>
          </a:p>
          <a:p>
            <a:r>
              <a:rPr lang="en-GB" sz="8000" dirty="0" smtClean="0"/>
              <a:t>the single component “Y” represents luminance information,.</a:t>
            </a:r>
          </a:p>
          <a:p>
            <a:endParaRPr lang="en-GB" sz="5600" dirty="0" smtClean="0"/>
          </a:p>
          <a:p>
            <a:r>
              <a:rPr lang="en-GB" sz="7200" dirty="0" smtClean="0"/>
              <a:t> Component Cb is the difference between the blue component and a reference</a:t>
            </a:r>
          </a:p>
          <a:p>
            <a:r>
              <a:rPr lang="en-GB" sz="7200" dirty="0" smtClean="0"/>
              <a:t>Cr is the difference between the red component and a reference value.</a:t>
            </a:r>
          </a:p>
          <a:p>
            <a:r>
              <a:rPr lang="en-GB" sz="1300" dirty="0" smtClean="0"/>
              <a:t> </a:t>
            </a:r>
          </a:p>
          <a:p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3500438"/>
            <a:ext cx="296741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643314"/>
            <a:ext cx="2528882" cy="60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14348" y="4786322"/>
            <a:ext cx="750099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YUV colour space and camshaft algorithm</a:t>
            </a:r>
            <a:r>
              <a:rPr lang="en-GB" sz="2000" u="sng" dirty="0" smtClean="0"/>
              <a:t>:-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1.All the frames are taken into consideration</a:t>
            </a:r>
          </a:p>
          <a:p>
            <a:r>
              <a:rPr lang="en-GB" sz="2000" dirty="0" smtClean="0"/>
              <a:t> </a:t>
            </a:r>
          </a:p>
          <a:p>
            <a:r>
              <a:rPr lang="en-GB" sz="2000" dirty="0" smtClean="0"/>
              <a:t>2.Using YUV colour space skin colour based segmentation is performed</a:t>
            </a:r>
            <a:endParaRPr lang="en-GB" sz="2000" u="sng" dirty="0" smtClean="0"/>
          </a:p>
          <a:p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58016" y="3857628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58082" y="3786190"/>
            <a:ext cx="1143008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(1)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8" y="428604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From 1 and 2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14356"/>
            <a:ext cx="75724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The Template Matching cross-correlation </a:t>
            </a:r>
            <a:r>
              <a:rPr lang="en-GB" sz="2400" dirty="0" smtClean="0"/>
              <a:t>involves </a:t>
            </a:r>
          </a:p>
          <a:p>
            <a:r>
              <a:rPr lang="en-GB" sz="2400" dirty="0" smtClean="0"/>
              <a:t>1.simply multiplying together corresponding pixels of the signer image</a:t>
            </a:r>
          </a:p>
          <a:p>
            <a:endParaRPr lang="en-GB" sz="2400" dirty="0" smtClean="0"/>
          </a:p>
          <a:p>
            <a:r>
              <a:rPr lang="en-GB" sz="2400" dirty="0" smtClean="0"/>
              <a:t> 2.here is called the Target image and the Template and then summing the result.</a:t>
            </a:r>
            <a:endParaRPr lang="en-GB" sz="2400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3929066"/>
            <a:ext cx="4393138" cy="129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858016" y="4214818"/>
            <a:ext cx="1357322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(2)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29388" y="4429132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5206" y="85723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(from 2)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                  </a:t>
            </a:r>
            <a:r>
              <a:rPr lang="en-GB" u="sng" dirty="0" smtClean="0"/>
              <a:t> Process Involved</a:t>
            </a:r>
            <a:endParaRPr lang="en-GB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b="1" dirty="0" smtClean="0"/>
              <a:t>1. Image acquisition</a:t>
            </a:r>
          </a:p>
          <a:p>
            <a:r>
              <a:rPr lang="en-GB" b="1" dirty="0" smtClean="0"/>
              <a:t>2. Colour Segmentation</a:t>
            </a:r>
          </a:p>
          <a:p>
            <a:r>
              <a:rPr lang="en-GB" b="1" dirty="0" smtClean="0"/>
              <a:t>3. Hand Detection</a:t>
            </a:r>
          </a:p>
          <a:p>
            <a:r>
              <a:rPr lang="en-GB" b="1" dirty="0" smtClean="0"/>
              <a:t>4. Skin Detection</a:t>
            </a:r>
          </a:p>
          <a:p>
            <a:r>
              <a:rPr lang="en-GB" b="1" dirty="0" smtClean="0"/>
              <a:t>5. Image Segmentation</a:t>
            </a:r>
          </a:p>
          <a:p>
            <a:r>
              <a:rPr lang="en-GB" b="1" dirty="0" smtClean="0"/>
              <a:t>6. Image filtering</a:t>
            </a:r>
          </a:p>
          <a:p>
            <a:r>
              <a:rPr lang="en-GB" b="1" dirty="0" smtClean="0"/>
              <a:t>7. Gesture Recognizing</a:t>
            </a:r>
          </a:p>
          <a:p>
            <a:r>
              <a:rPr lang="en-GB" b="1" dirty="0" smtClean="0"/>
              <a:t>8. link with OS</a:t>
            </a:r>
          </a:p>
          <a:p>
            <a:r>
              <a:rPr lang="en-GB" b="1" dirty="0" smtClean="0"/>
              <a:t>9.Apply commands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3857620" y="2714620"/>
            <a:ext cx="1428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857620" y="3071810"/>
            <a:ext cx="1428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4714876" y="4643446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7467600" cy="714356"/>
          </a:xfrm>
        </p:spPr>
        <p:txBody>
          <a:bodyPr/>
          <a:lstStyle/>
          <a:p>
            <a:r>
              <a:rPr lang="en-GB" u="sng" dirty="0" smtClean="0"/>
              <a:t>Background subtraction</a:t>
            </a:r>
            <a:endParaRPr lang="en-GB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5720" y="928670"/>
            <a:ext cx="7858180" cy="3571900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Corbel" pitchFamily="34" charset="0"/>
              </a:rPr>
              <a:t>It is a Gaussian Mixture-based Background/Foreground Segmentation Algorithm.</a:t>
            </a:r>
          </a:p>
          <a:p>
            <a:endParaRPr lang="en-GB" dirty="0" smtClean="0">
              <a:latin typeface="Corbel" pitchFamily="34" charset="0"/>
            </a:endParaRPr>
          </a:p>
          <a:p>
            <a:r>
              <a:rPr lang="en-GB" dirty="0" smtClean="0">
                <a:latin typeface="Corbel" pitchFamily="34" charset="0"/>
              </a:rPr>
              <a:t>It uses a method to model each background pixel by a mixture of K Gaussian distributions (K = 3 to 5). </a:t>
            </a:r>
          </a:p>
          <a:p>
            <a:endParaRPr lang="en-GB" dirty="0" smtClean="0">
              <a:latin typeface="Corbel" pitchFamily="34" charset="0"/>
            </a:endParaRPr>
          </a:p>
          <a:p>
            <a:r>
              <a:rPr lang="en-GB" dirty="0" smtClean="0">
                <a:latin typeface="Corbel" pitchFamily="34" charset="0"/>
              </a:rPr>
              <a:t>While coding, we need to create a background object using the function, </a:t>
            </a:r>
            <a:r>
              <a:rPr lang="en-GB" b="1" dirty="0" smtClean="0">
                <a:latin typeface="Corbel" pitchFamily="34" charset="0"/>
                <a:hlinkClick r:id="rId2" tooltip="Creates mixture-of-gaussian background subtractor. "/>
              </a:rPr>
              <a:t>cv2.createBackgroundSubtractorMOG()</a:t>
            </a:r>
            <a:r>
              <a:rPr lang="en-GB" dirty="0" smtClean="0">
                <a:latin typeface="Corbel" pitchFamily="34" charset="0"/>
              </a:rPr>
              <a:t>.</a:t>
            </a:r>
          </a:p>
          <a:p>
            <a:endParaRPr lang="en-GB" dirty="0"/>
          </a:p>
        </p:txBody>
      </p:sp>
      <p:pic>
        <p:nvPicPr>
          <p:cNvPr id="2050" name="Picture 2" descr="C:\Users\Sourav\Desktop\intern images\bs_dem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4572008"/>
            <a:ext cx="1785950" cy="213381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357422" y="5572140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Fig-7 Showing Background Reduction</a:t>
            </a:r>
            <a:endParaRPr lang="en-GB" dirty="0"/>
          </a:p>
        </p:txBody>
      </p:sp>
      <p:pic>
        <p:nvPicPr>
          <p:cNvPr id="1026" name="Picture 2" descr="C:\Users\Sourav\Pictures\Screenshots\Screenshot (43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4714884"/>
            <a:ext cx="3181350" cy="742950"/>
          </a:xfrm>
          <a:prstGeom prst="rect">
            <a:avLst/>
          </a:prstGeom>
          <a:noFill/>
        </p:spPr>
      </p:pic>
      <p:pic>
        <p:nvPicPr>
          <p:cNvPr id="1027" name="Picture 3" descr="C:\Users\Sourav\Pictures\Screenshots\Screenshot (44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5643578"/>
            <a:ext cx="3345680" cy="57150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5272" y="492919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(1)</a:t>
            </a:r>
            <a:endParaRPr lang="en-GB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715272" y="5786454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(2)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-142900"/>
            <a:ext cx="8501122" cy="1143000"/>
          </a:xfrm>
        </p:spPr>
        <p:txBody>
          <a:bodyPr/>
          <a:lstStyle/>
          <a:p>
            <a:r>
              <a:rPr lang="en-GB" sz="2800" dirty="0" smtClean="0"/>
              <a:t>BACKGROUND SUBTRACTION( our output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6" name="Picture 2" descr="C:\Users\Sourav\Pictures\Screenshots\Screenshot (5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8389215" cy="500066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00166" y="6286520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Img-1 showing subtracted background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2913</TotalTime>
  <Words>1615</Words>
  <Application>Microsoft Office PowerPoint</Application>
  <PresentationFormat>On-screen Show (4:3)</PresentationFormat>
  <Paragraphs>263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Oriel</vt:lpstr>
      <vt:lpstr>          Summer Intern project</vt:lpstr>
      <vt:lpstr>                         Introduction</vt:lpstr>
      <vt:lpstr>                  Problem Statement</vt:lpstr>
      <vt:lpstr>                   CHALLENGES</vt:lpstr>
      <vt:lpstr>From Research papers and Work till now..  </vt:lpstr>
      <vt:lpstr>Slide 6</vt:lpstr>
      <vt:lpstr>                      Process Involved</vt:lpstr>
      <vt:lpstr>Background subtraction</vt:lpstr>
      <vt:lpstr>BACKGROUND SUBTRACTION( our output)</vt:lpstr>
      <vt:lpstr>First Step- Skin Detection</vt:lpstr>
      <vt:lpstr>Hue Saturation Value (HSV) Color Model</vt:lpstr>
      <vt:lpstr>         SKIN DETECTION(our output)</vt:lpstr>
      <vt:lpstr> STEP2-HAND DETECTION AND RECOGNITION  MODELS </vt:lpstr>
      <vt:lpstr>Slide 14</vt:lpstr>
      <vt:lpstr>Slide 15</vt:lpstr>
      <vt:lpstr>Slide 16</vt:lpstr>
      <vt:lpstr>         CONVEX HULL(our output)</vt:lpstr>
      <vt:lpstr>STEP-3 ALGORITHMIC TECHNIQUES FOR RECOGNIZING HANDPOSTURES AND GESTURES </vt:lpstr>
      <vt:lpstr>Slide 19</vt:lpstr>
      <vt:lpstr>       FINGERS DETECTED(our output)</vt:lpstr>
      <vt:lpstr>Language and Libraries used</vt:lpstr>
      <vt:lpstr>HIDDEN MARKOV MODEL(for Gesture Regognition)</vt:lpstr>
      <vt:lpstr>Mathematical description(hidden markov model)</vt:lpstr>
      <vt:lpstr>Using HMM in Gesture Recognition</vt:lpstr>
      <vt:lpstr>Slide 25</vt:lpstr>
      <vt:lpstr>Building Image Processing Embedded Systems using Python</vt:lpstr>
      <vt:lpstr>                   Cyclic Process</vt:lpstr>
      <vt:lpstr>                   APPLICATION 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213</cp:revision>
  <dcterms:created xsi:type="dcterms:W3CDTF">2018-05-21T04:35:21Z</dcterms:created>
  <dcterms:modified xsi:type="dcterms:W3CDTF">2018-07-10T01:46:37Z</dcterms:modified>
</cp:coreProperties>
</file>